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8" r:id="rId6"/>
    <p:sldId id="269" r:id="rId7"/>
    <p:sldId id="267" r:id="rId8"/>
    <p:sldId id="292" r:id="rId9"/>
    <p:sldId id="293" r:id="rId10"/>
    <p:sldId id="275" r:id="rId11"/>
    <p:sldId id="291" r:id="rId12"/>
    <p:sldId id="279" r:id="rId13"/>
    <p:sldId id="280" r:id="rId14"/>
    <p:sldId id="294" r:id="rId1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EB"/>
    <a:srgbClr val="FFF9EF"/>
    <a:srgbClr val="FCE8AE"/>
    <a:srgbClr val="FEE7D6"/>
    <a:srgbClr val="FEEBCA"/>
    <a:srgbClr val="EFDAB3"/>
    <a:srgbClr val="F7D797"/>
    <a:srgbClr val="F8C8B2"/>
    <a:srgbClr val="F8D3A2"/>
    <a:srgbClr val="EDC1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>
      <p:cViewPr>
        <p:scale>
          <a:sx n="50" d="100"/>
          <a:sy n="50" d="100"/>
        </p:scale>
        <p:origin x="-970" y="-2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0EE7E-BF02-4E28-93E1-813A044BCB60}" type="datetimeFigureOut">
              <a:rPr lang="en-IN" smtClean="0"/>
              <a:t>01-01-2026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9ADB6-E9ED-4F25-996B-DD7816E28E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48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9ADB6-E9ED-4F25-996B-DD7816E28E6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595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9ADB6-E9ED-4F25-996B-DD7816E28E62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595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9ADB6-E9ED-4F25-996B-DD7816E28E6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59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E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64554" y="709930"/>
            <a:ext cx="7192009" cy="849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9437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8888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/>
              <a:t>Department</a:t>
            </a:r>
            <a:r>
              <a:rPr spc="125" dirty="0"/>
              <a:t> </a:t>
            </a:r>
            <a:r>
              <a:rPr dirty="0"/>
              <a:t>of</a:t>
            </a:r>
            <a:r>
              <a:rPr spc="114" dirty="0"/>
              <a:t> </a:t>
            </a:r>
            <a:r>
              <a:rPr spc="70" dirty="0"/>
              <a:t>CSE(AI&amp;ML),</a:t>
            </a:r>
            <a:r>
              <a:rPr spc="75" dirty="0"/>
              <a:t> </a:t>
            </a:r>
            <a:r>
              <a:rPr spc="114" dirty="0"/>
              <a:t>MCE,</a:t>
            </a:r>
            <a:r>
              <a:rPr spc="165" dirty="0"/>
              <a:t> </a:t>
            </a:r>
            <a:r>
              <a:rPr spc="-10" dirty="0"/>
              <a:t>Hassan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07-05-</a:t>
            </a:r>
            <a:r>
              <a:rPr spc="-20" dirty="0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9437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8888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/>
              <a:t>Department</a:t>
            </a:r>
            <a:r>
              <a:rPr spc="125" dirty="0"/>
              <a:t> </a:t>
            </a:r>
            <a:r>
              <a:rPr dirty="0"/>
              <a:t>of</a:t>
            </a:r>
            <a:r>
              <a:rPr spc="114" dirty="0"/>
              <a:t> </a:t>
            </a:r>
            <a:r>
              <a:rPr spc="70" dirty="0"/>
              <a:t>CSE(AI&amp;ML),</a:t>
            </a:r>
            <a:r>
              <a:rPr spc="75" dirty="0"/>
              <a:t> </a:t>
            </a:r>
            <a:r>
              <a:rPr spc="114" dirty="0"/>
              <a:t>MCE,</a:t>
            </a:r>
            <a:r>
              <a:rPr spc="165" dirty="0"/>
              <a:t> </a:t>
            </a:r>
            <a:r>
              <a:rPr spc="-10" dirty="0"/>
              <a:t>Hassan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07-05-</a:t>
            </a:r>
            <a:r>
              <a:rPr spc="-20" dirty="0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9437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8888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/>
              <a:t>Department</a:t>
            </a:r>
            <a:r>
              <a:rPr spc="125" dirty="0"/>
              <a:t> </a:t>
            </a:r>
            <a:r>
              <a:rPr dirty="0"/>
              <a:t>of</a:t>
            </a:r>
            <a:r>
              <a:rPr spc="114" dirty="0"/>
              <a:t> </a:t>
            </a:r>
            <a:r>
              <a:rPr spc="70" dirty="0"/>
              <a:t>CSE(AI&amp;ML),</a:t>
            </a:r>
            <a:r>
              <a:rPr spc="75" dirty="0"/>
              <a:t> </a:t>
            </a:r>
            <a:r>
              <a:rPr spc="114" dirty="0"/>
              <a:t>MCE,</a:t>
            </a:r>
            <a:r>
              <a:rPr spc="165" dirty="0"/>
              <a:t> </a:t>
            </a:r>
            <a:r>
              <a:rPr spc="-10" dirty="0"/>
              <a:t>Hassan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07-05-</a:t>
            </a:r>
            <a:r>
              <a:rPr spc="-20" dirty="0"/>
              <a:t>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E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3" y="9420225"/>
            <a:ext cx="18283555" cy="9525"/>
          </a:xfrm>
          <a:custGeom>
            <a:avLst/>
            <a:gdLst/>
            <a:ahLst/>
            <a:cxnLst/>
            <a:rect l="l" t="t" r="r" b="b"/>
            <a:pathLst>
              <a:path w="18283555" h="9525">
                <a:moveTo>
                  <a:pt x="18283236" y="0"/>
                </a:moveTo>
                <a:lnTo>
                  <a:pt x="0" y="0"/>
                </a:lnTo>
                <a:lnTo>
                  <a:pt x="0" y="9525"/>
                </a:lnTo>
                <a:lnTo>
                  <a:pt x="18283236" y="9525"/>
                </a:lnTo>
                <a:lnTo>
                  <a:pt x="18283236" y="0"/>
                </a:lnTo>
                <a:close/>
              </a:path>
            </a:pathLst>
          </a:custGeom>
          <a:solidFill>
            <a:srgbClr val="2258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200" y="2171700"/>
            <a:ext cx="8991600" cy="5181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9437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8888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/>
              <a:t>Department</a:t>
            </a:r>
            <a:r>
              <a:rPr spc="125" dirty="0"/>
              <a:t> </a:t>
            </a:r>
            <a:r>
              <a:rPr dirty="0"/>
              <a:t>of</a:t>
            </a:r>
            <a:r>
              <a:rPr spc="114" dirty="0"/>
              <a:t> </a:t>
            </a:r>
            <a:r>
              <a:rPr spc="70" dirty="0"/>
              <a:t>CSE(AI&amp;ML),</a:t>
            </a:r>
            <a:r>
              <a:rPr spc="75" dirty="0"/>
              <a:t> </a:t>
            </a:r>
            <a:r>
              <a:rPr spc="114" dirty="0"/>
              <a:t>MCE,</a:t>
            </a:r>
            <a:r>
              <a:rPr spc="165" dirty="0"/>
              <a:t> </a:t>
            </a:r>
            <a:r>
              <a:rPr spc="-10" dirty="0"/>
              <a:t>Hassan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07-05-</a:t>
            </a:r>
            <a:r>
              <a:rPr spc="-20" dirty="0"/>
              <a:t>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E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3" y="9420225"/>
            <a:ext cx="18283555" cy="9525"/>
          </a:xfrm>
          <a:custGeom>
            <a:avLst/>
            <a:gdLst/>
            <a:ahLst/>
            <a:cxnLst/>
            <a:rect l="l" t="t" r="r" b="b"/>
            <a:pathLst>
              <a:path w="18283555" h="9525">
                <a:moveTo>
                  <a:pt x="18283236" y="0"/>
                </a:moveTo>
                <a:lnTo>
                  <a:pt x="0" y="0"/>
                </a:lnTo>
                <a:lnTo>
                  <a:pt x="0" y="9525"/>
                </a:lnTo>
                <a:lnTo>
                  <a:pt x="18283236" y="9525"/>
                </a:lnTo>
                <a:lnTo>
                  <a:pt x="18283236" y="0"/>
                </a:lnTo>
                <a:close/>
              </a:path>
            </a:pathLst>
          </a:custGeom>
          <a:solidFill>
            <a:srgbClr val="2258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00600" y="3009900"/>
            <a:ext cx="9296400" cy="50292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8888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/>
              <a:t>Department</a:t>
            </a:r>
            <a:r>
              <a:rPr spc="125" dirty="0"/>
              <a:t> </a:t>
            </a:r>
            <a:r>
              <a:rPr dirty="0"/>
              <a:t>of</a:t>
            </a:r>
            <a:r>
              <a:rPr spc="114" dirty="0"/>
              <a:t> </a:t>
            </a:r>
            <a:r>
              <a:rPr spc="70" dirty="0"/>
              <a:t>CSE(AI&amp;ML),</a:t>
            </a:r>
            <a:r>
              <a:rPr spc="75" dirty="0"/>
              <a:t> </a:t>
            </a:r>
            <a:r>
              <a:rPr spc="114" dirty="0"/>
              <a:t>MCE,</a:t>
            </a:r>
            <a:r>
              <a:rPr spc="165" dirty="0"/>
              <a:t> </a:t>
            </a:r>
            <a:r>
              <a:rPr spc="-10" dirty="0"/>
              <a:t>Hassan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07-05-</a:t>
            </a:r>
            <a:r>
              <a:rPr spc="-20" dirty="0"/>
              <a:t>2025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E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63" y="9420225"/>
            <a:ext cx="18283555" cy="9525"/>
          </a:xfrm>
          <a:custGeom>
            <a:avLst/>
            <a:gdLst/>
            <a:ahLst/>
            <a:cxnLst/>
            <a:rect l="l" t="t" r="r" b="b"/>
            <a:pathLst>
              <a:path w="18283555" h="9525">
                <a:moveTo>
                  <a:pt x="18283236" y="0"/>
                </a:moveTo>
                <a:lnTo>
                  <a:pt x="0" y="0"/>
                </a:lnTo>
                <a:lnTo>
                  <a:pt x="0" y="9525"/>
                </a:lnTo>
                <a:lnTo>
                  <a:pt x="18283236" y="9525"/>
                </a:lnTo>
                <a:lnTo>
                  <a:pt x="18283236" y="0"/>
                </a:lnTo>
                <a:close/>
              </a:path>
            </a:pathLst>
          </a:custGeom>
          <a:solidFill>
            <a:srgbClr val="2258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10400" y="665098"/>
            <a:ext cx="4273550" cy="849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943735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17584" y="1880934"/>
            <a:ext cx="8462644" cy="688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849616" y="9709005"/>
            <a:ext cx="3434079" cy="250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888888"/>
                </a:solidFill>
                <a:latin typeface="Cambria"/>
                <a:cs typeface="Cambria"/>
              </a:defRPr>
            </a:lvl1pPr>
          </a:lstStyle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/>
              <a:t>Department</a:t>
            </a:r>
            <a:r>
              <a:rPr spc="125" dirty="0"/>
              <a:t> </a:t>
            </a:r>
            <a:r>
              <a:rPr dirty="0"/>
              <a:t>of</a:t>
            </a:r>
            <a:r>
              <a:rPr spc="114" dirty="0"/>
              <a:t> </a:t>
            </a:r>
            <a:r>
              <a:rPr spc="70" dirty="0"/>
              <a:t>CSE(AI&amp;ML),</a:t>
            </a:r>
            <a:r>
              <a:rPr spc="75" dirty="0"/>
              <a:t> </a:t>
            </a:r>
            <a:r>
              <a:rPr spc="114" dirty="0"/>
              <a:t>MCE,</a:t>
            </a:r>
            <a:r>
              <a:rPr spc="165" dirty="0"/>
              <a:t> </a:t>
            </a:r>
            <a:r>
              <a:rPr spc="-10" dirty="0"/>
              <a:t>Hassan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47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pc="-10" dirty="0"/>
              <a:t>07-05-</a:t>
            </a:r>
            <a:r>
              <a:rPr spc="-20" dirty="0"/>
              <a:t>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gentic-autonomous-research-imprcudar7d34ny22ygujh.streamlit.app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4119" y="1628268"/>
            <a:ext cx="11963401" cy="3081613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607820" marR="5080" indent="-1595755" algn="ctr">
              <a:spcBef>
                <a:spcPts val="270"/>
              </a:spcBef>
              <a:tabLst>
                <a:tab pos="6000750" algn="l"/>
              </a:tabLst>
            </a:pPr>
            <a:r>
              <a:rPr lang="en-US" sz="6600" dirty="0" smtClean="0"/>
              <a:t>Research Assistant for Emerging </a:t>
            </a:r>
            <a:r>
              <a:rPr lang="en-US" sz="6600" dirty="0"/>
              <a:t>Scientific </a:t>
            </a:r>
            <a:r>
              <a:rPr lang="en-US" sz="6600" dirty="0" smtClean="0"/>
              <a:t>Domains</a:t>
            </a:r>
            <a:endParaRPr sz="6600" dirty="0">
              <a:latin typeface="Palatino Linotype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3787" y="6167564"/>
            <a:ext cx="3395345" cy="513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100"/>
              </a:lnSpc>
              <a:spcBef>
                <a:spcPts val="100"/>
              </a:spcBef>
              <a:tabLst>
                <a:tab pos="1983105" algn="l"/>
              </a:tabLst>
            </a:pP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0" y="6286500"/>
            <a:ext cx="6096000" cy="25814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85190" algn="ctr">
              <a:lnSpc>
                <a:spcPct val="150000"/>
              </a:lnSpc>
              <a:spcBef>
                <a:spcPts val="100"/>
              </a:spcBef>
            </a:pPr>
            <a:r>
              <a:rPr lang="en-US" sz="3200" b="1" dirty="0" smtClean="0">
                <a:solidFill>
                  <a:srgbClr val="943735"/>
                </a:solidFill>
                <a:latin typeface="Palatino Linotype"/>
                <a:cs typeface="Palatino Linotype"/>
              </a:rPr>
              <a:t>Submitted By</a:t>
            </a:r>
            <a:r>
              <a:rPr sz="3200" b="1" spc="-25" dirty="0" smtClean="0">
                <a:solidFill>
                  <a:srgbClr val="943735"/>
                </a:solidFill>
                <a:latin typeface="Palatino Linotype"/>
                <a:cs typeface="Palatino Linotype"/>
              </a:rPr>
              <a:t>:</a:t>
            </a:r>
            <a:endParaRPr lang="en-US" sz="3200" dirty="0">
              <a:latin typeface="Palatino Linotype"/>
              <a:cs typeface="Palatino Linotype"/>
            </a:endParaRPr>
          </a:p>
          <a:p>
            <a:pPr marR="885190" algn="ctr">
              <a:lnSpc>
                <a:spcPct val="150000"/>
              </a:lnSpc>
              <a:spcBef>
                <a:spcPts val="100"/>
              </a:spcBef>
            </a:pPr>
            <a:r>
              <a:rPr lang="en-US" sz="2400" b="1" spc="-25" dirty="0" err="1" smtClean="0">
                <a:solidFill>
                  <a:srgbClr val="943735"/>
                </a:solidFill>
                <a:latin typeface="Palatino Linotype"/>
                <a:cs typeface="Palatino Linotype"/>
              </a:rPr>
              <a:t>Nithyashree</a:t>
            </a:r>
            <a:r>
              <a:rPr lang="en-US" sz="2400" b="1" spc="-25" dirty="0" smtClean="0">
                <a:solidFill>
                  <a:srgbClr val="943735"/>
                </a:solidFill>
                <a:latin typeface="Palatino Linotype"/>
                <a:cs typeface="Palatino Linotype"/>
              </a:rPr>
              <a:t> CP</a:t>
            </a:r>
          </a:p>
          <a:p>
            <a:pPr marL="161925" marR="5080" indent="-3810" algn="ctr">
              <a:lnSpc>
                <a:spcPct val="170700"/>
              </a:lnSpc>
              <a:spcBef>
                <a:spcPts val="40"/>
              </a:spcBef>
            </a:pPr>
            <a:r>
              <a:rPr lang="en-US" sz="2400" dirty="0" smtClean="0"/>
              <a:t>Computer Science &amp; Engineering (AI&amp;ML)</a:t>
            </a:r>
            <a:r>
              <a:rPr sz="2400" b="1" spc="-25" dirty="0" smtClean="0">
                <a:solidFill>
                  <a:srgbClr val="943735"/>
                </a:solidFill>
                <a:latin typeface="Palatino Linotype"/>
                <a:cs typeface="Palatino Linotype"/>
              </a:rPr>
              <a:t> </a:t>
            </a:r>
            <a:endParaRPr lang="en-US" sz="2400" b="1" spc="-25" dirty="0">
              <a:solidFill>
                <a:srgbClr val="943735"/>
              </a:solidFill>
              <a:latin typeface="Palatino Linotype"/>
              <a:cs typeface="Palatino Linotype"/>
            </a:endParaRPr>
          </a:p>
          <a:p>
            <a:pPr marL="161925" marR="5080" indent="-3810" algn="ctr">
              <a:lnSpc>
                <a:spcPct val="170700"/>
              </a:lnSpc>
              <a:spcBef>
                <a:spcPts val="40"/>
              </a:spcBef>
            </a:pP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49616" y="9701847"/>
            <a:ext cx="3434079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latin typeface="Cambria"/>
                <a:cs typeface="Cambria"/>
              </a:rPr>
              <a:t>Department</a:t>
            </a:r>
            <a:r>
              <a:rPr sz="1400" spc="125" dirty="0">
                <a:latin typeface="Cambria"/>
                <a:cs typeface="Cambria"/>
              </a:rPr>
              <a:t> </a:t>
            </a:r>
            <a:r>
              <a:rPr sz="1400" dirty="0">
                <a:latin typeface="Cambria"/>
                <a:cs typeface="Cambria"/>
              </a:rPr>
              <a:t>of</a:t>
            </a:r>
            <a:r>
              <a:rPr sz="1400" spc="114" dirty="0">
                <a:latin typeface="Cambria"/>
                <a:cs typeface="Cambria"/>
              </a:rPr>
              <a:t> </a:t>
            </a:r>
            <a:r>
              <a:rPr sz="1400" spc="70" dirty="0">
                <a:latin typeface="Cambria"/>
                <a:cs typeface="Cambria"/>
              </a:rPr>
              <a:t>CSE(AI&amp;ML),</a:t>
            </a:r>
            <a:r>
              <a:rPr sz="1400" spc="75" dirty="0">
                <a:latin typeface="Cambria"/>
                <a:cs typeface="Cambria"/>
              </a:rPr>
              <a:t> </a:t>
            </a:r>
            <a:r>
              <a:rPr sz="1400" spc="114" dirty="0">
                <a:latin typeface="Cambria"/>
                <a:cs typeface="Cambria"/>
              </a:rPr>
              <a:t>MCE,</a:t>
            </a:r>
            <a:r>
              <a:rPr sz="1400" spc="165" dirty="0">
                <a:latin typeface="Cambria"/>
                <a:cs typeface="Cambria"/>
              </a:rPr>
              <a:t> </a:t>
            </a:r>
            <a:r>
              <a:rPr sz="1400" spc="-10" dirty="0">
                <a:latin typeface="Cambria"/>
                <a:cs typeface="Cambria"/>
              </a:rPr>
              <a:t>Hassan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xmlns="" id="{EC6EF7D3-9AD3-4EE7-8137-03BF67C268AA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9D19A3D6-A164-4A84-8C82-AB711E059B4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553200" cy="94197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9616" y="9701847"/>
            <a:ext cx="3434079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Department</a:t>
            </a:r>
            <a:r>
              <a:rPr sz="1400" spc="12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of</a:t>
            </a:r>
            <a:r>
              <a:rPr sz="1400" spc="114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70" dirty="0">
                <a:solidFill>
                  <a:schemeClr val="tx1"/>
                </a:solidFill>
                <a:latin typeface="Cambria"/>
                <a:cs typeface="Cambria"/>
              </a:rPr>
              <a:t>CSE(AI&amp;ML),</a:t>
            </a:r>
            <a:r>
              <a:rPr sz="1400" spc="7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114" dirty="0">
                <a:solidFill>
                  <a:schemeClr val="tx1"/>
                </a:solidFill>
                <a:latin typeface="Cambria"/>
                <a:cs typeface="Cambria"/>
              </a:rPr>
              <a:t>MCE,</a:t>
            </a:r>
            <a:r>
              <a:rPr sz="1400" spc="16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mbria"/>
                <a:cs typeface="Cambria"/>
              </a:rPr>
              <a:t>Hassan</a:t>
            </a:r>
            <a:endParaRPr sz="140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xmlns="" id="{309BA03E-CA11-4CC8-BD51-7B70D917BC53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Rectangle 4"/>
          <p:cNvSpPr/>
          <p:nvPr/>
        </p:nvSpPr>
        <p:spPr>
          <a:xfrm>
            <a:off x="2362200" y="952500"/>
            <a:ext cx="1287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Memory &amp; Uncertainty Handling</a:t>
            </a:r>
            <a:endParaRPr lang="en-IN" sz="5400" dirty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2476499"/>
            <a:ext cx="9372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Pinecone Vector Database stores: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		Research papers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ambria" pitchFamily="18" charset="0"/>
                <a:ea typeface="Cambria" pitchFamily="18" charset="0"/>
              </a:rPr>
              <a:t>	</a:t>
            </a:r>
            <a:r>
              <a:rPr lang="en-US" sz="3200" dirty="0" smtClean="0">
                <a:latin typeface="Cambria" pitchFamily="18" charset="0"/>
                <a:ea typeface="Cambria" pitchFamily="18" charset="0"/>
              </a:rPr>
              <a:t>	Confidence scores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ambria" pitchFamily="18" charset="0"/>
                <a:ea typeface="Cambria" pitchFamily="18" charset="0"/>
              </a:rPr>
              <a:t>	</a:t>
            </a:r>
            <a:r>
              <a:rPr lang="en-US" sz="3200" dirty="0" smtClean="0">
                <a:latin typeface="Cambria" pitchFamily="18" charset="0"/>
                <a:ea typeface="Cambria" pitchFamily="18" charset="0"/>
              </a:rPr>
              <a:t>	Iteration metadata</a:t>
            </a:r>
          </a:p>
          <a:p>
            <a:pPr marL="457200" indent="-45720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Sentence Transformers used for </a:t>
            </a:r>
            <a:r>
              <a:rPr lang="en-US" sz="3200" dirty="0" err="1" smtClean="0">
                <a:latin typeface="Cambria" pitchFamily="18" charset="0"/>
                <a:ea typeface="Cambria" pitchFamily="18" charset="0"/>
              </a:rPr>
              <a:t>embeddings</a:t>
            </a:r>
            <a:endParaRPr lang="en-US" sz="3200" dirty="0" smtClean="0">
              <a:latin typeface="Cambria" pitchFamily="18" charset="0"/>
              <a:ea typeface="Cambria" pitchFamily="18" charset="0"/>
            </a:endParaRPr>
          </a:p>
          <a:p>
            <a:pPr marL="457200" indent="-45720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Uncertainty Agent assigns heuristic confidence scores (≥0.6)</a:t>
            </a:r>
            <a:endParaRPr lang="en-US" sz="3200" dirty="0" smtClean="0">
              <a:latin typeface="Cambria" pitchFamily="18" charset="0"/>
              <a:ea typeface="Cambria" pitchFamily="18" charset="0"/>
            </a:endParaRPr>
          </a:p>
          <a:p>
            <a:pPr marL="457200" indent="-457200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Confidence and iteration history are visualized</a:t>
            </a:r>
            <a:endParaRPr lang="en-IN" sz="3200" dirty="0"/>
          </a:p>
          <a:p>
            <a:pPr marL="285750" indent="-285750">
              <a:buFont typeface="Wingdings" pitchFamily="2" charset="2"/>
              <a:buChar char="Ø"/>
            </a:pPr>
            <a:endParaRPr lang="en-IN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C1E26880-FAD8-4D8B-8F90-B6FD6B25CB8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25" dirty="0">
                <a:solidFill>
                  <a:schemeClr val="tx1"/>
                </a:solidFill>
              </a:rPr>
              <a:t>9</a:t>
            </a:r>
            <a:endParaRPr spc="-25" dirty="0">
              <a:solidFill>
                <a:schemeClr val="tx1"/>
              </a:solidFill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B6D4875B-76A2-46AD-A746-0EA0C3D174F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655" y="2095500"/>
            <a:ext cx="8291241" cy="6631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9616" y="9701847"/>
            <a:ext cx="3434079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Department</a:t>
            </a:r>
            <a:r>
              <a:rPr sz="1400" spc="12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of</a:t>
            </a:r>
            <a:r>
              <a:rPr sz="1400" spc="114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70" dirty="0">
                <a:solidFill>
                  <a:schemeClr val="tx1"/>
                </a:solidFill>
                <a:latin typeface="Cambria"/>
                <a:cs typeface="Cambria"/>
              </a:rPr>
              <a:t>CSE(AI&amp;ML),</a:t>
            </a:r>
            <a:r>
              <a:rPr sz="1400" spc="7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114" dirty="0">
                <a:solidFill>
                  <a:schemeClr val="tx1"/>
                </a:solidFill>
                <a:latin typeface="Cambria"/>
                <a:cs typeface="Cambria"/>
              </a:rPr>
              <a:t>MCE,</a:t>
            </a:r>
            <a:r>
              <a:rPr sz="1400" spc="16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mbria"/>
                <a:cs typeface="Cambria"/>
              </a:rPr>
              <a:t>Hassan</a:t>
            </a:r>
            <a:endParaRPr sz="140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xmlns="" id="{309BA03E-CA11-4CC8-BD51-7B70D917BC53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Rectangle 4"/>
          <p:cNvSpPr/>
          <p:nvPr/>
        </p:nvSpPr>
        <p:spPr>
          <a:xfrm>
            <a:off x="2286000" y="853440"/>
            <a:ext cx="1249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Results &amp; Visualization</a:t>
            </a:r>
            <a:endParaRPr lang="en-IN" sz="6000" dirty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5000" y="2552700"/>
            <a:ext cx="85344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Final outputs include:</a:t>
            </a:r>
          </a:p>
          <a:p>
            <a:r>
              <a:rPr lang="en-US" sz="3200" dirty="0" smtClean="0">
                <a:latin typeface="Cambria" pitchFamily="18" charset="0"/>
                <a:ea typeface="Cambria" pitchFamily="18" charset="0"/>
              </a:rPr>
              <a:t>	Auto-generated Mini Research Paper 	(Markdown)</a:t>
            </a:r>
          </a:p>
          <a:p>
            <a:r>
              <a:rPr lang="en-US" sz="3200" dirty="0" smtClean="0">
                <a:latin typeface="Cambria" pitchFamily="18" charset="0"/>
                <a:ea typeface="Cambria" pitchFamily="18" charset="0"/>
              </a:rPr>
              <a:t>	Iteration summary</a:t>
            </a:r>
          </a:p>
          <a:p>
            <a:r>
              <a:rPr lang="en-US" sz="3200" dirty="0" smtClean="0">
                <a:latin typeface="Cambria" pitchFamily="18" charset="0"/>
                <a:ea typeface="Cambria" pitchFamily="18" charset="0"/>
              </a:rPr>
              <a:t>	Confidence score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Interactive </a:t>
            </a:r>
            <a:r>
              <a:rPr lang="en-US" sz="3200" dirty="0" err="1" smtClean="0">
                <a:latin typeface="Cambria" pitchFamily="18" charset="0"/>
                <a:ea typeface="Cambria" pitchFamily="18" charset="0"/>
              </a:rPr>
              <a:t>Plotly</a:t>
            </a:r>
            <a:r>
              <a:rPr lang="en-US" sz="3200" dirty="0" smtClean="0">
                <a:latin typeface="Cambria" pitchFamily="18" charset="0"/>
                <a:ea typeface="Cambria" pitchFamily="18" charset="0"/>
              </a:rPr>
              <a:t> chart showing confidence </a:t>
            </a:r>
            <a:r>
              <a:rPr lang="en-US" sz="3200" dirty="0" err="1" smtClean="0">
                <a:latin typeface="Cambria" pitchFamily="18" charset="0"/>
                <a:ea typeface="Cambria" pitchFamily="18" charset="0"/>
              </a:rPr>
              <a:t>vs</a:t>
            </a:r>
            <a:r>
              <a:rPr lang="en-US" sz="3200" dirty="0" smtClean="0">
                <a:latin typeface="Cambria" pitchFamily="18" charset="0"/>
                <a:ea typeface="Cambria" pitchFamily="18" charset="0"/>
              </a:rPr>
              <a:t> iterations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All outputs are generated without human input after startup.</a:t>
            </a:r>
          </a:p>
          <a:p>
            <a:pPr>
              <a:lnSpc>
                <a:spcPct val="150000"/>
              </a:lnSpc>
            </a:pPr>
            <a:endParaRPr lang="en-US" sz="2800" dirty="0" smtClean="0"/>
          </a:p>
          <a:p>
            <a:pPr marL="285750" indent="-285750">
              <a:buFont typeface="Wingdings" pitchFamily="2" charset="2"/>
              <a:buChar char="Ø"/>
            </a:pPr>
            <a:endParaRPr lang="en-IN" sz="2000" dirty="0"/>
          </a:p>
          <a:p>
            <a:pPr marL="285750" indent="-285750">
              <a:buFont typeface="Wingdings" pitchFamily="2" charset="2"/>
              <a:buChar char="Ø"/>
            </a:pPr>
            <a:endParaRPr lang="en-IN" dirty="0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C1E26880-FAD8-4D8B-8F90-B6FD6B25CB8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25" dirty="0" smtClean="0">
                <a:solidFill>
                  <a:schemeClr val="tx1"/>
                </a:solidFill>
              </a:rPr>
              <a:t>1</a:t>
            </a:r>
            <a:r>
              <a:rPr lang="en-US" spc="-25" dirty="0">
                <a:solidFill>
                  <a:schemeClr val="tx1"/>
                </a:solidFill>
              </a:rPr>
              <a:t>0</a:t>
            </a:r>
            <a:endParaRPr spc="-25" dirty="0">
              <a:solidFill>
                <a:schemeClr val="tx1"/>
              </a:solidFill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B6D4875B-76A2-46AD-A746-0EA0C3D174F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31-12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214" y="2514600"/>
            <a:ext cx="8498973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55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9616" y="9701847"/>
            <a:ext cx="3434079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Department</a:t>
            </a:r>
            <a:r>
              <a:rPr sz="1400" spc="12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of</a:t>
            </a:r>
            <a:r>
              <a:rPr sz="1400" spc="114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70" dirty="0">
                <a:solidFill>
                  <a:schemeClr val="tx1"/>
                </a:solidFill>
                <a:latin typeface="Cambria"/>
                <a:cs typeface="Cambria"/>
              </a:rPr>
              <a:t>CSE(AI&amp;ML),</a:t>
            </a:r>
            <a:r>
              <a:rPr sz="1400" spc="7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114" dirty="0">
                <a:solidFill>
                  <a:schemeClr val="tx1"/>
                </a:solidFill>
                <a:latin typeface="Cambria"/>
                <a:cs typeface="Cambria"/>
              </a:rPr>
              <a:t>MCE,</a:t>
            </a:r>
            <a:r>
              <a:rPr sz="1400" spc="16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mbria"/>
                <a:cs typeface="Cambria"/>
              </a:rPr>
              <a:t>Hassan</a:t>
            </a:r>
            <a:endParaRPr sz="140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xmlns="" id="{309BA03E-CA11-4CC8-BD51-7B70D917BC53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Rectangle 4"/>
          <p:cNvSpPr/>
          <p:nvPr/>
        </p:nvSpPr>
        <p:spPr>
          <a:xfrm>
            <a:off x="3429000" y="722343"/>
            <a:ext cx="1287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Implementation &amp; Deployment</a:t>
            </a:r>
            <a:endParaRPr lang="en-IN" sz="5400" dirty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841" y="1920242"/>
            <a:ext cx="802976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3200" dirty="0" smtClean="0">
                <a:latin typeface="Cambria" pitchFamily="18" charset="0"/>
                <a:ea typeface="Cambria" pitchFamily="18" charset="0"/>
              </a:rPr>
              <a:t>Implemented in Python with modular agent structure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3200" dirty="0" smtClean="0">
                <a:latin typeface="Cambria" pitchFamily="18" charset="0"/>
                <a:ea typeface="Cambria" pitchFamily="18" charset="0"/>
              </a:rPr>
              <a:t>Agent orchestration handled using </a:t>
            </a:r>
            <a:r>
              <a:rPr lang="en-IN" sz="3200" dirty="0" err="1" smtClean="0">
                <a:latin typeface="Cambria" pitchFamily="18" charset="0"/>
                <a:ea typeface="Cambria" pitchFamily="18" charset="0"/>
              </a:rPr>
              <a:t>LangGraph</a:t>
            </a:r>
            <a:endParaRPr lang="en-IN" sz="3200" dirty="0" smtClean="0">
              <a:latin typeface="Cambria" pitchFamily="18" charset="0"/>
              <a:ea typeface="Cambria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3200" dirty="0" smtClean="0">
                <a:latin typeface="Cambria" pitchFamily="18" charset="0"/>
                <a:ea typeface="Cambria" pitchFamily="18" charset="0"/>
              </a:rPr>
              <a:t>Deployed using Git-based CI on </a:t>
            </a:r>
            <a:r>
              <a:rPr lang="en-IN" sz="3200" dirty="0" err="1" smtClean="0">
                <a:latin typeface="Cambria" pitchFamily="18" charset="0"/>
                <a:ea typeface="Cambria" pitchFamily="18" charset="0"/>
              </a:rPr>
              <a:t>Streamlit</a:t>
            </a:r>
            <a:r>
              <a:rPr lang="en-IN" sz="3200" dirty="0" smtClean="0">
                <a:latin typeface="Cambria" pitchFamily="18" charset="0"/>
                <a:ea typeface="Cambria" pitchFamily="18" charset="0"/>
              </a:rPr>
              <a:t> Cloud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IN" sz="3200" dirty="0" smtClean="0">
                <a:latin typeface="Cambria" pitchFamily="18" charset="0"/>
                <a:ea typeface="Cambria" pitchFamily="18" charset="0"/>
              </a:rPr>
              <a:t>Environment variables used for secure API management</a:t>
            </a:r>
          </a:p>
          <a:p>
            <a:endParaRPr lang="en-IN" sz="3400" dirty="0" smtClean="0">
              <a:latin typeface="Cambria" pitchFamily="18" charset="0"/>
              <a:ea typeface="Cambria" pitchFamily="18" charset="0"/>
            </a:endParaRPr>
          </a:p>
          <a:p>
            <a:r>
              <a:rPr lang="en-IN" sz="3400" dirty="0" smtClean="0">
                <a:solidFill>
                  <a:schemeClr val="accent2"/>
                </a:solidFill>
                <a:latin typeface="Cambria" pitchFamily="18" charset="0"/>
                <a:ea typeface="Cambria" pitchFamily="18" charset="0"/>
              </a:rPr>
              <a:t>The system provides a live, interactive research interface.</a:t>
            </a:r>
          </a:p>
          <a:p>
            <a:endParaRPr lang="en-IN" dirty="0">
              <a:latin typeface="Cambria" pitchFamily="18" charset="0"/>
              <a:ea typeface="Cambria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IN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xmlns="" id="{ED496CE2-A2D8-480C-B33F-1EDD40D7348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25" dirty="0" smtClean="0">
                <a:solidFill>
                  <a:schemeClr val="tx1"/>
                </a:solidFill>
              </a:rPr>
              <a:t>1</a:t>
            </a:r>
            <a:r>
              <a:rPr lang="en-US" spc="-25" dirty="0">
                <a:solidFill>
                  <a:schemeClr val="tx1"/>
                </a:solidFill>
              </a:rPr>
              <a:t>1</a:t>
            </a:r>
            <a:endParaRPr spc="-25" dirty="0">
              <a:solidFill>
                <a:schemeClr val="tx1"/>
              </a:solidFill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526D8E84-CAFF-4BC2-ADBB-859A6FF228F6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6" r="14599"/>
          <a:stretch/>
        </p:blipFill>
        <p:spPr bwMode="auto">
          <a:xfrm>
            <a:off x="8610601" y="2095500"/>
            <a:ext cx="8957417" cy="5783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9092061" y="8267700"/>
            <a:ext cx="799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u="sng" dirty="0">
                <a:hlinkClick r:id="rId4"/>
              </a:rPr>
              <a:t>https://agentic-autonomous-research-imprcudar7d34ny22ygujh.streamlit.app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9903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9616" y="9701847"/>
            <a:ext cx="3434079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Department</a:t>
            </a:r>
            <a:r>
              <a:rPr sz="1400" spc="12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of</a:t>
            </a:r>
            <a:r>
              <a:rPr sz="1400" spc="114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70" dirty="0">
                <a:solidFill>
                  <a:schemeClr val="tx1"/>
                </a:solidFill>
                <a:latin typeface="Cambria"/>
                <a:cs typeface="Cambria"/>
              </a:rPr>
              <a:t>CSE(AI&amp;ML),</a:t>
            </a:r>
            <a:r>
              <a:rPr sz="1400" spc="7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114" dirty="0">
                <a:solidFill>
                  <a:schemeClr val="tx1"/>
                </a:solidFill>
                <a:latin typeface="Cambria"/>
                <a:cs typeface="Cambria"/>
              </a:rPr>
              <a:t>MCE,</a:t>
            </a:r>
            <a:r>
              <a:rPr sz="1400" spc="16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mbria"/>
                <a:cs typeface="Cambria"/>
              </a:rPr>
              <a:t>Hassan</a:t>
            </a:r>
            <a:endParaRPr sz="140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xmlns="" id="{309BA03E-CA11-4CC8-BD51-7B70D917BC53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Rectangle 4"/>
          <p:cNvSpPr/>
          <p:nvPr/>
        </p:nvSpPr>
        <p:spPr>
          <a:xfrm>
            <a:off x="4572000" y="571500"/>
            <a:ext cx="1053021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66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Challenges Faced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2308" y="2476500"/>
            <a:ext cx="15463383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4000" dirty="0" smtClean="0">
                <a:latin typeface="+mj-lt"/>
              </a:rPr>
              <a:t>Handling noisy and unstructured data from </a:t>
            </a:r>
            <a:r>
              <a:rPr lang="en-US" sz="4000" dirty="0" err="1" smtClean="0">
                <a:latin typeface="+mj-lt"/>
              </a:rPr>
              <a:t>arXiv</a:t>
            </a:r>
            <a:r>
              <a:rPr lang="en-US" sz="4000" dirty="0" smtClean="0">
                <a:latin typeface="+mj-lt"/>
              </a:rPr>
              <a:t> and web sources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4000" dirty="0" smtClean="0">
                <a:latin typeface="+mj-lt"/>
              </a:rPr>
              <a:t>Applying scientific critique without formal statistical tests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4000" dirty="0" smtClean="0">
                <a:latin typeface="+mj-lt"/>
              </a:rPr>
              <a:t>Preventing infinite agent loops during self-refinement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4000" dirty="0" smtClean="0">
                <a:latin typeface="+mj-lt"/>
              </a:rPr>
              <a:t>Working within free-tier API and compute limits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n-US" sz="4000" dirty="0" smtClean="0">
                <a:latin typeface="+mj-lt"/>
              </a:rPr>
              <a:t>Estimating confidence without labeled ground truth</a:t>
            </a:r>
            <a:endParaRPr lang="en-US" sz="4000" dirty="0">
              <a:latin typeface="+mj-lt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FC72391A-A784-4916-AC77-8EE8F2B60E9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25" dirty="0" smtClean="0">
                <a:solidFill>
                  <a:schemeClr val="tx1"/>
                </a:solidFill>
              </a:rPr>
              <a:t>1</a:t>
            </a:r>
            <a:r>
              <a:rPr lang="en-US" spc="-25" dirty="0">
                <a:solidFill>
                  <a:schemeClr val="tx1"/>
                </a:solidFill>
              </a:rPr>
              <a:t>2</a:t>
            </a:r>
            <a:endParaRPr spc="-25" dirty="0">
              <a:solidFill>
                <a:schemeClr val="tx1"/>
              </a:solidFill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92B1FA58-CE67-4DF4-A779-2B8E55A7706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11944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49616" y="9701847"/>
            <a:ext cx="3434079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Department</a:t>
            </a:r>
            <a:r>
              <a:rPr sz="1400" spc="12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dirty="0">
                <a:solidFill>
                  <a:schemeClr val="tx1"/>
                </a:solidFill>
                <a:latin typeface="Cambria"/>
                <a:cs typeface="Cambria"/>
              </a:rPr>
              <a:t>of</a:t>
            </a:r>
            <a:r>
              <a:rPr sz="1400" spc="114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70" dirty="0">
                <a:solidFill>
                  <a:schemeClr val="tx1"/>
                </a:solidFill>
                <a:latin typeface="Cambria"/>
                <a:cs typeface="Cambria"/>
              </a:rPr>
              <a:t>CSE(AI&amp;ML),</a:t>
            </a:r>
            <a:r>
              <a:rPr sz="1400" spc="7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114" dirty="0">
                <a:solidFill>
                  <a:schemeClr val="tx1"/>
                </a:solidFill>
                <a:latin typeface="Cambria"/>
                <a:cs typeface="Cambria"/>
              </a:rPr>
              <a:t>MCE,</a:t>
            </a:r>
            <a:r>
              <a:rPr sz="1400" spc="165" dirty="0">
                <a:solidFill>
                  <a:schemeClr val="tx1"/>
                </a:solidFill>
                <a:latin typeface="Cambria"/>
                <a:cs typeface="Cambria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mbria"/>
                <a:cs typeface="Cambria"/>
              </a:rPr>
              <a:t>Hassan</a:t>
            </a:r>
            <a:endParaRPr sz="140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xmlns="" id="{309BA03E-CA11-4CC8-BD51-7B70D917BC53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Rectangle 4"/>
          <p:cNvSpPr/>
          <p:nvPr/>
        </p:nvSpPr>
        <p:spPr>
          <a:xfrm>
            <a:off x="3657600" y="571500"/>
            <a:ext cx="10530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400" dirty="0" smtClean="0">
                <a:solidFill>
                  <a:schemeClr val="accent2">
                    <a:lumMod val="75000"/>
                  </a:schemeClr>
                </a:solidFill>
                <a:latin typeface="Arial Black" pitchFamily="34" charset="0"/>
              </a:rPr>
              <a:t>Conclusion &amp; Future Scope</a:t>
            </a:r>
            <a:endParaRPr lang="en-IN" sz="5400" dirty="0">
              <a:solidFill>
                <a:schemeClr val="accent2">
                  <a:lumMod val="75000"/>
                </a:schemeClr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1866900"/>
            <a:ext cx="1546338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accent2"/>
                </a:solidFill>
                <a:latin typeface="Cambria" pitchFamily="18" charset="0"/>
                <a:ea typeface="Cambria" pitchFamily="18" charset="0"/>
              </a:rPr>
              <a:t>Conclusion:</a:t>
            </a:r>
            <a:r>
              <a:rPr lang="en-US" sz="3200" dirty="0" smtClean="0">
                <a:latin typeface="Cambria" pitchFamily="18" charset="0"/>
                <a:ea typeface="Cambria" pitchFamily="18" charset="0"/>
              </a:rPr>
              <a:t/>
            </a:r>
            <a:br>
              <a:rPr lang="en-US" sz="3200" dirty="0" smtClean="0">
                <a:latin typeface="Cambria" pitchFamily="18" charset="0"/>
                <a:ea typeface="Cambria" pitchFamily="18" charset="0"/>
              </a:rPr>
            </a:br>
            <a:r>
              <a:rPr lang="en-US" sz="3200" dirty="0" smtClean="0">
                <a:latin typeface="Cambria" pitchFamily="18" charset="0"/>
                <a:ea typeface="Cambria" pitchFamily="18" charset="0"/>
              </a:rPr>
              <a:t>	This project demonstrates a fully autonomous multi-agent research system that performs domain discovery, data analysis, iterative self-critique, and research paper generation without human intervention</a:t>
            </a:r>
          </a:p>
          <a:p>
            <a:pPr>
              <a:lnSpc>
                <a:spcPct val="150000"/>
              </a:lnSpc>
            </a:pPr>
            <a:r>
              <a:rPr lang="en-US" sz="3600" b="1" dirty="0" smtClean="0">
                <a:solidFill>
                  <a:schemeClr val="accent2"/>
                </a:solidFill>
                <a:latin typeface="Cambria" pitchFamily="18" charset="0"/>
                <a:ea typeface="Cambria" pitchFamily="18" charset="0"/>
              </a:rPr>
              <a:t>Future Scope:</a:t>
            </a:r>
            <a:r>
              <a:rPr lang="en-US" sz="3200" dirty="0" smtClean="0">
                <a:latin typeface="Cambria" pitchFamily="18" charset="0"/>
                <a:ea typeface="Cambria" pitchFamily="18" charset="0"/>
              </a:rPr>
              <a:t/>
            </a:r>
            <a:br>
              <a:rPr lang="en-US" sz="3200" dirty="0" smtClean="0">
                <a:latin typeface="Cambria" pitchFamily="18" charset="0"/>
                <a:ea typeface="Cambria" pitchFamily="18" charset="0"/>
              </a:rPr>
            </a:br>
            <a:r>
              <a:rPr lang="en-US" sz="3200" dirty="0" smtClean="0">
                <a:latin typeface="Cambria" pitchFamily="18" charset="0"/>
                <a:ea typeface="Cambria" pitchFamily="18" charset="0"/>
              </a:rPr>
              <a:t>	 Future work includes full-text PDF processing, stronger statistical validation, and richer long-term memory for deeper autonomous scientific exploration</a:t>
            </a:r>
            <a:endParaRPr lang="en-IN" sz="2600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FC72391A-A784-4916-AC77-8EE8F2B60E9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25" dirty="0" smtClean="0">
                <a:solidFill>
                  <a:schemeClr val="tx1"/>
                </a:solidFill>
              </a:rPr>
              <a:t>1</a:t>
            </a:r>
            <a:r>
              <a:rPr lang="en-US" spc="-25" dirty="0">
                <a:solidFill>
                  <a:schemeClr val="tx1"/>
                </a:solidFill>
              </a:rPr>
              <a:t>3</a:t>
            </a:r>
            <a:endParaRPr spc="-25" dirty="0">
              <a:solidFill>
                <a:schemeClr val="tx1"/>
              </a:solidFill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xmlns="" id="{92B1FA58-CE67-4DF4-A779-2B8E55A77068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72103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52830">
              <a:lnSpc>
                <a:spcPct val="100000"/>
              </a:lnSpc>
              <a:spcBef>
                <a:spcPts val="105"/>
              </a:spcBef>
            </a:pPr>
            <a:r>
              <a:rPr sz="4800" b="1" spc="-10" dirty="0" smtClean="0">
                <a:latin typeface="Palatino Linotype"/>
                <a:cs typeface="Palatino Linotype"/>
              </a:rPr>
              <a:t>Agenda</a:t>
            </a:r>
            <a:endParaRPr sz="4800" dirty="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7849616" y="9709005"/>
            <a:ext cx="3434079" cy="22377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>
                <a:solidFill>
                  <a:schemeClr val="tx1"/>
                </a:solidFill>
              </a:rPr>
              <a:t>Department</a:t>
            </a:r>
            <a:r>
              <a:rPr spc="1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114" dirty="0">
                <a:solidFill>
                  <a:schemeClr val="tx1"/>
                </a:solidFill>
              </a:rPr>
              <a:t> </a:t>
            </a:r>
            <a:r>
              <a:rPr spc="70" dirty="0">
                <a:solidFill>
                  <a:schemeClr val="tx1"/>
                </a:solidFill>
              </a:rPr>
              <a:t>CSE(AI&amp;ML),</a:t>
            </a:r>
            <a:r>
              <a:rPr spc="75" dirty="0">
                <a:solidFill>
                  <a:schemeClr val="tx1"/>
                </a:solidFill>
              </a:rPr>
              <a:t> </a:t>
            </a:r>
            <a:r>
              <a:rPr spc="114" dirty="0">
                <a:solidFill>
                  <a:schemeClr val="tx1"/>
                </a:solidFill>
              </a:rPr>
              <a:t>MCE,</a:t>
            </a:r>
            <a:r>
              <a:rPr spc="16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Hassan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25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8410" y="2019300"/>
            <a:ext cx="9749790" cy="701794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750" spc="40" dirty="0" smtClean="0">
                <a:latin typeface="Cambria"/>
                <a:cs typeface="Cambria"/>
              </a:rPr>
              <a:t>Problem Understanding</a:t>
            </a: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750" spc="114" dirty="0" smtClean="0">
                <a:latin typeface="Cambria"/>
                <a:cs typeface="Cambria"/>
              </a:rPr>
              <a:t>Objectives</a:t>
            </a:r>
            <a:endParaRPr lang="en-IN" sz="2750" spc="114" dirty="0" smtClean="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750" dirty="0" smtClean="0">
                <a:latin typeface="Cambria"/>
                <a:cs typeface="Cambria"/>
              </a:rPr>
              <a:t>Why </a:t>
            </a:r>
            <a:r>
              <a:rPr lang="en-IN" sz="2750" dirty="0" err="1" smtClean="0">
                <a:latin typeface="Cambria"/>
                <a:cs typeface="Cambria"/>
              </a:rPr>
              <a:t>Agentic</a:t>
            </a:r>
            <a:r>
              <a:rPr lang="en-IN" sz="2750" dirty="0" smtClean="0">
                <a:latin typeface="Cambria"/>
                <a:cs typeface="Cambria"/>
              </a:rPr>
              <a:t> Architecture</a:t>
            </a: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750" spc="50" dirty="0" smtClean="0">
                <a:latin typeface="Cambria"/>
                <a:cs typeface="Cambria"/>
              </a:rPr>
              <a:t>System Architecture </a:t>
            </a:r>
            <a:endParaRPr sz="2750" dirty="0" smtClean="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750" spc="60" dirty="0" smtClean="0">
                <a:latin typeface="Cambria"/>
                <a:cs typeface="Cambria"/>
              </a:rPr>
              <a:t>Agent Responsibilities</a:t>
            </a: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750" spc="55" dirty="0" smtClean="0">
                <a:latin typeface="Cambria"/>
                <a:cs typeface="Cambria"/>
              </a:rPr>
              <a:t>Data Acquisition &amp; Cleaning</a:t>
            </a: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750" dirty="0" smtClean="0">
                <a:latin typeface="Cambria"/>
                <a:cs typeface="Cambria"/>
              </a:rPr>
              <a:t>Iterative </a:t>
            </a:r>
            <a:r>
              <a:rPr lang="en-US" sz="2750" dirty="0" err="1" smtClean="0">
                <a:latin typeface="Cambria"/>
                <a:cs typeface="Cambria"/>
              </a:rPr>
              <a:t>Agentic</a:t>
            </a:r>
            <a:r>
              <a:rPr lang="en-US" sz="2750" dirty="0" smtClean="0">
                <a:latin typeface="Cambria"/>
                <a:cs typeface="Cambria"/>
              </a:rPr>
              <a:t> Loop</a:t>
            </a: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750" dirty="0" smtClean="0">
                <a:latin typeface="Cambria"/>
                <a:cs typeface="Cambria"/>
              </a:rPr>
              <a:t>Memory &amp; Uncertainty Handling</a:t>
            </a: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750" dirty="0" smtClean="0">
                <a:latin typeface="Cambria"/>
                <a:cs typeface="Cambria"/>
              </a:rPr>
              <a:t>Results &amp; Visualization</a:t>
            </a: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750" dirty="0" smtClean="0">
                <a:latin typeface="Cambria"/>
                <a:cs typeface="Cambria"/>
              </a:rPr>
              <a:t>Implementation &amp; Deployment</a:t>
            </a:r>
            <a:endParaRPr sz="2750" dirty="0">
              <a:latin typeface="Cambria"/>
              <a:cs typeface="Cambria"/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xmlns="" id="{6DA40C94-FCA9-4BCB-B7AD-C5C86B0FE669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CE484483-EF81-400A-A64B-02783F1D43BE}"/>
              </a:ext>
            </a:extLst>
          </p:cNvPr>
          <p:cNvSpPr/>
          <p:nvPr/>
        </p:nvSpPr>
        <p:spPr>
          <a:xfrm>
            <a:off x="11125200" y="2019300"/>
            <a:ext cx="4953000" cy="197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750" spc="-10" dirty="0" smtClean="0">
                <a:latin typeface="Cambria"/>
                <a:cs typeface="Cambria"/>
              </a:rPr>
              <a:t>Challenges faced</a:t>
            </a: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750" spc="-10" dirty="0" smtClean="0">
                <a:latin typeface="Cambria"/>
                <a:cs typeface="Cambria"/>
              </a:rPr>
              <a:t>Conclusion and Future Scope </a:t>
            </a:r>
            <a:endParaRPr lang="en-US" sz="2750" spc="-10" dirty="0">
              <a:latin typeface="Cambria"/>
              <a:cs typeface="Cambria"/>
            </a:endParaRPr>
          </a:p>
          <a:p>
            <a:pPr marL="355600" indent="-342900">
              <a:lnSpc>
                <a:spcPct val="100000"/>
              </a:lnSpc>
              <a:spcBef>
                <a:spcPts val="240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750" spc="-10" dirty="0">
                <a:latin typeface="Cambria"/>
                <a:cs typeface="Cambria"/>
              </a:rPr>
              <a:t>References</a:t>
            </a:r>
            <a:endParaRPr lang="en-US" sz="2750" dirty="0">
              <a:latin typeface="Cambria"/>
              <a:cs typeface="Cambria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47492C5E-1BB8-46E2-B331-167C57E42500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4300" y="1104900"/>
            <a:ext cx="104394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 smtClean="0"/>
              <a:t>Problem Understanding</a:t>
            </a:r>
            <a:endParaRPr lang="en-IN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066800" y="2968879"/>
            <a:ext cx="9220200" cy="4931478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r>
              <a:rPr lang="en-US" sz="3200" dirty="0" smtClean="0">
                <a:latin typeface="Cambria" pitchFamily="18" charset="0"/>
                <a:ea typeface="Cambria" pitchFamily="18" charset="0"/>
              </a:rPr>
              <a:t>Modern scientific research spans multiple rapidly evolving domains, making manual literature review, hypothesis formulation, and experimentation time-consuming and error-prone.</a:t>
            </a:r>
          </a:p>
          <a:p>
            <a:endParaRPr lang="en-US" sz="3200" dirty="0" smtClean="0">
              <a:latin typeface="Cambria" pitchFamily="18" charset="0"/>
              <a:ea typeface="Cambria" pitchFamily="18" charset="0"/>
            </a:endParaRPr>
          </a:p>
          <a:p>
            <a:r>
              <a:rPr lang="en-US" sz="3200" dirty="0" smtClean="0">
                <a:latin typeface="Cambria" pitchFamily="18" charset="0"/>
                <a:ea typeface="Cambria" pitchFamily="18" charset="0"/>
              </a:rPr>
              <a:t>There is a need for an </a:t>
            </a:r>
            <a:r>
              <a:rPr lang="en-US" sz="3200" b="1" dirty="0" smtClean="0">
                <a:latin typeface="Cambria" pitchFamily="18" charset="0"/>
                <a:ea typeface="Cambria" pitchFamily="18" charset="0"/>
              </a:rPr>
              <a:t>autonomous research system</a:t>
            </a:r>
            <a:r>
              <a:rPr lang="en-US" sz="3200" dirty="0" smtClean="0">
                <a:latin typeface="Cambria" pitchFamily="18" charset="0"/>
                <a:ea typeface="Cambria" pitchFamily="18" charset="0"/>
              </a:rPr>
              <a:t> capable of discovering emerging domains, synthesizing knowledge from heterogeneous sources, and iteratively refining research outputs without human intervention</a:t>
            </a:r>
            <a:r>
              <a:rPr lang="en-US" sz="3200" dirty="0" smtClean="0">
                <a:latin typeface="+mn-lt"/>
              </a:rPr>
              <a:t>.</a:t>
            </a:r>
            <a:endParaRPr lang="en-US" sz="3200" dirty="0">
              <a:latin typeface="+mn-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849616" y="9709005"/>
            <a:ext cx="3434079" cy="22377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>
                <a:solidFill>
                  <a:schemeClr val="tx1"/>
                </a:solidFill>
              </a:rPr>
              <a:t>Department</a:t>
            </a:r>
            <a:r>
              <a:rPr spc="1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114" dirty="0">
                <a:solidFill>
                  <a:schemeClr val="tx1"/>
                </a:solidFill>
              </a:rPr>
              <a:t> </a:t>
            </a:r>
            <a:r>
              <a:rPr spc="70" dirty="0">
                <a:solidFill>
                  <a:schemeClr val="tx1"/>
                </a:solidFill>
              </a:rPr>
              <a:t>CSE(AI&amp;ML),</a:t>
            </a:r>
            <a:r>
              <a:rPr spc="75" dirty="0">
                <a:solidFill>
                  <a:schemeClr val="tx1"/>
                </a:solidFill>
              </a:rPr>
              <a:t> </a:t>
            </a:r>
            <a:r>
              <a:rPr spc="114" dirty="0">
                <a:solidFill>
                  <a:schemeClr val="tx1"/>
                </a:solidFill>
              </a:rPr>
              <a:t>MCE,</a:t>
            </a:r>
            <a:r>
              <a:rPr spc="16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Hassan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7173956" y="9754304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25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xmlns="" id="{B3AE64AA-5F48-402E-A525-B28513F172D5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545757C2-1600-4CCB-AF6F-219DD046C1F4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  <p:sp>
        <p:nvSpPr>
          <p:cNvPr id="6" name="AutoShape 2" descr="Group People Research Concep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2781299"/>
            <a:ext cx="6112626" cy="4814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5600" y="876300"/>
            <a:ext cx="445325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spc="-10" dirty="0" smtClean="0"/>
              <a:t>Objectives</a:t>
            </a:r>
            <a:endParaRPr sz="6000" dirty="0"/>
          </a:p>
        </p:txBody>
      </p:sp>
      <p:sp>
        <p:nvSpPr>
          <p:cNvPr id="3" name="object 3"/>
          <p:cNvSpPr txBox="1"/>
          <p:nvPr/>
        </p:nvSpPr>
        <p:spPr>
          <a:xfrm>
            <a:off x="1624330" y="2088325"/>
            <a:ext cx="8000365" cy="5719514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60"/>
              </a:spcBef>
              <a:buAutoNum type="arabicPeriod"/>
              <a:tabLst>
                <a:tab pos="469900" algn="l"/>
              </a:tabLst>
            </a:pPr>
            <a:r>
              <a:rPr lang="en-US" sz="3400" dirty="0" smtClean="0">
                <a:latin typeface="Cambria"/>
                <a:cs typeface="Cambria"/>
              </a:rPr>
              <a:t>Discovers emerging scientific domains (post-2024)</a:t>
            </a:r>
          </a:p>
          <a:p>
            <a:pPr marL="469900" indent="-457200">
              <a:lnSpc>
                <a:spcPct val="100000"/>
              </a:lnSpc>
              <a:spcBef>
                <a:spcPts val="1960"/>
              </a:spcBef>
              <a:buAutoNum type="arabicPeriod"/>
              <a:tabLst>
                <a:tab pos="469900" algn="l"/>
              </a:tabLst>
            </a:pPr>
            <a:r>
              <a:rPr lang="en-US" sz="3400" dirty="0" smtClean="0">
                <a:latin typeface="Cambria"/>
                <a:cs typeface="Cambria"/>
              </a:rPr>
              <a:t>Generates novel research questions</a:t>
            </a:r>
          </a:p>
          <a:p>
            <a:pPr marL="469900" indent="-457200">
              <a:lnSpc>
                <a:spcPct val="100000"/>
              </a:lnSpc>
              <a:spcBef>
                <a:spcPts val="1960"/>
              </a:spcBef>
              <a:buAutoNum type="arabicPeriod"/>
              <a:tabLst>
                <a:tab pos="469900" algn="l"/>
              </a:tabLst>
            </a:pPr>
            <a:r>
              <a:rPr lang="en-US" sz="3400" dirty="0" smtClean="0">
                <a:latin typeface="Cambria"/>
                <a:cs typeface="Cambria"/>
              </a:rPr>
              <a:t>Collects and cleans real-world data</a:t>
            </a:r>
          </a:p>
          <a:p>
            <a:pPr marL="469900" indent="-457200">
              <a:lnSpc>
                <a:spcPct val="100000"/>
              </a:lnSpc>
              <a:spcBef>
                <a:spcPts val="1960"/>
              </a:spcBef>
              <a:buAutoNum type="arabicPeriod"/>
              <a:tabLst>
                <a:tab pos="469900" algn="l"/>
              </a:tabLst>
            </a:pPr>
            <a:r>
              <a:rPr lang="en-US" sz="3400" dirty="0" smtClean="0">
                <a:latin typeface="Cambria"/>
                <a:cs typeface="Cambria"/>
              </a:rPr>
              <a:t>Designs and critiques experiments</a:t>
            </a:r>
          </a:p>
          <a:p>
            <a:pPr marL="469900" indent="-457200">
              <a:lnSpc>
                <a:spcPct val="100000"/>
              </a:lnSpc>
              <a:spcBef>
                <a:spcPts val="1960"/>
              </a:spcBef>
              <a:buAutoNum type="arabicPeriod"/>
              <a:tabLst>
                <a:tab pos="469900" algn="l"/>
              </a:tabLst>
            </a:pPr>
            <a:r>
              <a:rPr lang="en-US" sz="3400" dirty="0" smtClean="0">
                <a:latin typeface="Cambria"/>
                <a:cs typeface="Cambria"/>
              </a:rPr>
              <a:t>Iteratively refines outputs</a:t>
            </a:r>
          </a:p>
          <a:p>
            <a:pPr marL="469900" indent="-457200">
              <a:lnSpc>
                <a:spcPct val="100000"/>
              </a:lnSpc>
              <a:spcBef>
                <a:spcPts val="1960"/>
              </a:spcBef>
              <a:buAutoNum type="arabicPeriod"/>
              <a:tabLst>
                <a:tab pos="469900" algn="l"/>
              </a:tabLst>
            </a:pPr>
            <a:r>
              <a:rPr lang="en-US" sz="3400" dirty="0" smtClean="0">
                <a:latin typeface="Cambria"/>
                <a:cs typeface="Cambria"/>
              </a:rPr>
              <a:t>Produces a structured mini research paper with confidence scores</a:t>
            </a:r>
            <a:endParaRPr sz="3400" dirty="0" smtClean="0">
              <a:latin typeface="Cambria"/>
              <a:cs typeface="Cambr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849616" y="9709005"/>
            <a:ext cx="3434079" cy="22377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>
                <a:solidFill>
                  <a:schemeClr val="tx1"/>
                </a:solidFill>
              </a:rPr>
              <a:t>Department</a:t>
            </a:r>
            <a:r>
              <a:rPr spc="1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114" dirty="0">
                <a:solidFill>
                  <a:schemeClr val="tx1"/>
                </a:solidFill>
              </a:rPr>
              <a:t> </a:t>
            </a:r>
            <a:r>
              <a:rPr spc="70" dirty="0">
                <a:solidFill>
                  <a:schemeClr val="tx1"/>
                </a:solidFill>
              </a:rPr>
              <a:t>CSE(AI&amp;ML),</a:t>
            </a:r>
            <a:r>
              <a:rPr spc="75" dirty="0">
                <a:solidFill>
                  <a:schemeClr val="tx1"/>
                </a:solidFill>
              </a:rPr>
              <a:t> </a:t>
            </a:r>
            <a:r>
              <a:rPr spc="114" dirty="0">
                <a:solidFill>
                  <a:schemeClr val="tx1"/>
                </a:solidFill>
              </a:rPr>
              <a:t>MCE,</a:t>
            </a:r>
            <a:r>
              <a:rPr spc="16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Hassan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25" dirty="0">
                <a:solidFill>
                  <a:schemeClr val="tx1"/>
                </a:solidFill>
              </a:rPr>
              <a:t>3</a:t>
            </a:r>
            <a:endParaRPr lang="en-US" spc="-25" dirty="0" smtClean="0">
              <a:solidFill>
                <a:schemeClr val="tx1"/>
              </a:solidFill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xmlns="" id="{DDE697C9-4A64-4BBD-A1EC-AF235268C5CC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508BCD2B-274C-44B5-8630-C5FBC35A178B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  <p:pic>
        <p:nvPicPr>
          <p:cNvPr id="2050" name="Picture 2" descr="197,800+ Research Paper Stock Photos, Pictures &amp; Royalty-Free Images - 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2171700"/>
            <a:ext cx="7200898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2310006"/>
            <a:ext cx="9067799" cy="575029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3600" b="1" dirty="0" smtClean="0">
                <a:solidFill>
                  <a:srgbClr val="622422"/>
                </a:solidFill>
                <a:latin typeface="Cambria" pitchFamily="18" charset="0"/>
                <a:ea typeface="Cambria" pitchFamily="18" charset="0"/>
                <a:cs typeface="Palatino Linotype"/>
              </a:rPr>
              <a:t>Single-agent or RAG-based systems lack:</a:t>
            </a:r>
          </a:p>
          <a:p>
            <a:pPr marL="755650" indent="-742950">
              <a:lnSpc>
                <a:spcPct val="150000"/>
              </a:lnSpc>
              <a:spcBef>
                <a:spcPts val="130"/>
              </a:spcBef>
              <a:buFont typeface="+mj-lt"/>
              <a:buAutoNum type="arabicPeriod"/>
            </a:pPr>
            <a:r>
              <a:rPr lang="en-US" sz="3950" dirty="0">
                <a:solidFill>
                  <a:srgbClr val="622422"/>
                </a:solidFill>
                <a:latin typeface="Cambria" pitchFamily="18" charset="0"/>
                <a:ea typeface="Cambria" pitchFamily="18" charset="0"/>
                <a:cs typeface="Palatino Linotype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  <a:cs typeface="Palatino Linotype"/>
              </a:rPr>
              <a:t>Self-critique</a:t>
            </a:r>
          </a:p>
          <a:p>
            <a:pPr marL="755650" indent="-742950">
              <a:lnSpc>
                <a:spcPct val="150000"/>
              </a:lnSpc>
              <a:spcBef>
                <a:spcPts val="130"/>
              </a:spcBef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Cambria" pitchFamily="18" charset="0"/>
                <a:ea typeface="Cambria" pitchFamily="18" charset="0"/>
                <a:cs typeface="Palatino Linotype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  <a:cs typeface="Palatino Linotype"/>
              </a:rPr>
              <a:t>Iterative refinement</a:t>
            </a:r>
          </a:p>
          <a:p>
            <a:pPr marL="755650" indent="-742950">
              <a:lnSpc>
                <a:spcPct val="150000"/>
              </a:lnSpc>
              <a:spcBef>
                <a:spcPts val="130"/>
              </a:spcBef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Cambria" pitchFamily="18" charset="0"/>
                <a:ea typeface="Cambria" pitchFamily="18" charset="0"/>
                <a:cs typeface="Palatino Linotype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  <a:cs typeface="Palatino Linotype"/>
              </a:rPr>
              <a:t>Memory-driven reasoning</a:t>
            </a:r>
          </a:p>
          <a:p>
            <a:pPr marL="755650" indent="-742950">
              <a:lnSpc>
                <a:spcPct val="150000"/>
              </a:lnSpc>
              <a:spcBef>
                <a:spcPts val="130"/>
              </a:spcBef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Cambria" pitchFamily="18" charset="0"/>
                <a:ea typeface="Cambria" pitchFamily="18" charset="0"/>
                <a:cs typeface="Palatino Linotype"/>
              </a:rPr>
              <a:t>	</a:t>
            </a:r>
            <a:r>
              <a:rPr lang="en-US" sz="3200" dirty="0" smtClean="0">
                <a:solidFill>
                  <a:schemeClr val="tx1"/>
                </a:solidFill>
                <a:latin typeface="Cambria" pitchFamily="18" charset="0"/>
                <a:ea typeface="Cambria" pitchFamily="18" charset="0"/>
                <a:cs typeface="Palatino Linotype"/>
              </a:rPr>
              <a:t>Conflict resolution</a:t>
            </a: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endParaRPr lang="en-US" sz="3950" b="1" dirty="0" smtClean="0">
              <a:solidFill>
                <a:srgbClr val="622422"/>
              </a:solidFill>
              <a:latin typeface="Cambria" pitchFamily="18" charset="0"/>
              <a:ea typeface="Cambria" pitchFamily="18" charset="0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2400" b="1" dirty="0" smtClean="0">
                <a:solidFill>
                  <a:srgbClr val="622422"/>
                </a:solidFill>
                <a:latin typeface="Cambria" pitchFamily="18" charset="0"/>
                <a:ea typeface="Cambria" pitchFamily="18" charset="0"/>
                <a:cs typeface="Palatino Linotype"/>
              </a:rPr>
              <a:t>This system uses a multi-agent architecture where agents collaborate, critique each other, and operate under a supervisor to demonstrate true agency.</a:t>
            </a:r>
            <a:endParaRPr lang="en-US" sz="2400" dirty="0" smtClean="0">
              <a:solidFill>
                <a:schemeClr val="tx1"/>
              </a:solidFill>
              <a:latin typeface="Cambria" pitchFamily="18" charset="0"/>
              <a:ea typeface="Cambria" pitchFamily="18" charset="0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endParaRPr sz="1600" dirty="0">
              <a:latin typeface="Cambria" pitchFamily="18" charset="0"/>
              <a:ea typeface="Cambria" pitchFamily="18" charset="0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95800" y="571500"/>
            <a:ext cx="11561445" cy="158312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dirty="0"/>
              <a:t>Why </a:t>
            </a:r>
            <a:r>
              <a:rPr lang="en-IN" dirty="0" err="1"/>
              <a:t>Agentic</a:t>
            </a:r>
            <a:r>
              <a:rPr lang="en-IN" dirty="0"/>
              <a:t> Architecture</a:t>
            </a:r>
            <a:r>
              <a:rPr lang="en-US" sz="4800" dirty="0"/>
              <a:t/>
            </a:r>
            <a:br>
              <a:rPr lang="en-US" sz="4800" dirty="0"/>
            </a:br>
            <a:endParaRPr sz="480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849616" y="9709005"/>
            <a:ext cx="3434079" cy="22377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>
                <a:solidFill>
                  <a:schemeClr val="tx1"/>
                </a:solidFill>
              </a:rPr>
              <a:t>Department</a:t>
            </a:r>
            <a:r>
              <a:rPr spc="1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114" dirty="0">
                <a:solidFill>
                  <a:schemeClr val="tx1"/>
                </a:solidFill>
              </a:rPr>
              <a:t> </a:t>
            </a:r>
            <a:r>
              <a:rPr spc="70" dirty="0">
                <a:solidFill>
                  <a:schemeClr val="tx1"/>
                </a:solidFill>
              </a:rPr>
              <a:t>CSE(AI&amp;ML),</a:t>
            </a:r>
            <a:r>
              <a:rPr spc="75" dirty="0">
                <a:solidFill>
                  <a:schemeClr val="tx1"/>
                </a:solidFill>
              </a:rPr>
              <a:t> </a:t>
            </a:r>
            <a:r>
              <a:rPr spc="114" dirty="0">
                <a:solidFill>
                  <a:schemeClr val="tx1"/>
                </a:solidFill>
              </a:rPr>
              <a:t>MCE,</a:t>
            </a:r>
            <a:r>
              <a:rPr spc="16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Hassan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25" dirty="0">
                <a:solidFill>
                  <a:schemeClr val="tx1"/>
                </a:solidFill>
              </a:rPr>
              <a:t>4</a:t>
            </a: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-25" dirty="0">
              <a:solidFill>
                <a:schemeClr val="tx1"/>
              </a:solidFill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xmlns="" id="{0E451B11-9CE5-4094-B738-B4E2F691F5E6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2123889A-E908-4B63-B910-893F47F79FE3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  <p:sp>
        <p:nvSpPr>
          <p:cNvPr id="6" name="AutoShape 4" descr="Adobe Research advances Agentic A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2171700"/>
            <a:ext cx="6096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800100"/>
            <a:ext cx="1155827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dirty="0"/>
              <a:t>System Architecture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371600" y="1890331"/>
            <a:ext cx="10210800" cy="58144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IN" sz="2800" dirty="0" smtClean="0">
                <a:solidFill>
                  <a:schemeClr val="tx1"/>
                </a:solidFill>
                <a:latin typeface="Palatino Linotype"/>
                <a:cs typeface="Palatino Linotype"/>
              </a:rPr>
              <a:t>The system is orchestrated using </a:t>
            </a:r>
            <a:r>
              <a:rPr lang="en-IN" sz="2800" dirty="0" err="1" smtClean="0">
                <a:solidFill>
                  <a:schemeClr val="tx1"/>
                </a:solidFill>
                <a:latin typeface="Palatino Linotype"/>
                <a:cs typeface="Palatino Linotype"/>
              </a:rPr>
              <a:t>LangGraph</a:t>
            </a:r>
            <a:r>
              <a:rPr lang="en-IN" sz="2800" dirty="0" smtClean="0">
                <a:solidFill>
                  <a:schemeClr val="tx1"/>
                </a:solidFill>
                <a:latin typeface="Palatino Linotype"/>
                <a:cs typeface="Palatino Linotype"/>
              </a:rPr>
              <a:t>, enabling controlled execution flow across agents.</a:t>
            </a:r>
          </a:p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lang="en-IN" sz="2800" dirty="0" smtClean="0">
                <a:solidFill>
                  <a:srgbClr val="C00000"/>
                </a:solidFill>
                <a:latin typeface="Palatino Linotype"/>
                <a:cs typeface="Palatino Linotype"/>
              </a:rPr>
              <a:t>Key components:</a:t>
            </a:r>
          </a:p>
          <a:p>
            <a:pPr marL="755650" indent="-742950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600" dirty="0">
                <a:latin typeface="Palatino Linotype"/>
                <a:cs typeface="Palatino Linotype"/>
              </a:rPr>
              <a:t>	</a:t>
            </a:r>
            <a:r>
              <a:rPr lang="en-IN" sz="3200" dirty="0" err="1" smtClean="0">
                <a:latin typeface="Palatino Linotype"/>
                <a:cs typeface="Palatino Linotype"/>
              </a:rPr>
              <a:t>Streamlit</a:t>
            </a:r>
            <a:r>
              <a:rPr lang="en-IN" sz="3200" dirty="0" smtClean="0">
                <a:latin typeface="Palatino Linotype"/>
                <a:cs typeface="Palatino Linotype"/>
              </a:rPr>
              <a:t> UI for interaction</a:t>
            </a:r>
          </a:p>
          <a:p>
            <a:pPr marL="755650" indent="-742950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200" dirty="0">
                <a:latin typeface="Palatino Linotype"/>
                <a:cs typeface="Palatino Linotype"/>
              </a:rPr>
              <a:t>	</a:t>
            </a:r>
            <a:r>
              <a:rPr lang="en-IN" sz="3200" dirty="0" err="1" smtClean="0">
                <a:latin typeface="Palatino Linotype"/>
                <a:cs typeface="Palatino Linotype"/>
              </a:rPr>
              <a:t>LangGraph</a:t>
            </a:r>
            <a:r>
              <a:rPr lang="en-IN" sz="3200" dirty="0" smtClean="0">
                <a:latin typeface="Palatino Linotype"/>
                <a:cs typeface="Palatino Linotype"/>
              </a:rPr>
              <a:t> orchestration layer</a:t>
            </a:r>
          </a:p>
          <a:p>
            <a:pPr marL="755650" indent="-742950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200" dirty="0">
                <a:latin typeface="Palatino Linotype"/>
                <a:cs typeface="Palatino Linotype"/>
              </a:rPr>
              <a:t>	</a:t>
            </a:r>
            <a:r>
              <a:rPr lang="en-IN" sz="3200" dirty="0" smtClean="0">
                <a:latin typeface="Palatino Linotype"/>
                <a:cs typeface="Palatino Linotype"/>
              </a:rPr>
              <a:t>Specialized autonomous agents</a:t>
            </a:r>
          </a:p>
          <a:p>
            <a:pPr marL="755650" indent="-742950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200" dirty="0">
                <a:latin typeface="Palatino Linotype"/>
                <a:cs typeface="Palatino Linotype"/>
              </a:rPr>
              <a:t>	</a:t>
            </a:r>
            <a:r>
              <a:rPr lang="en-IN" sz="3200" dirty="0" smtClean="0">
                <a:latin typeface="Palatino Linotype"/>
                <a:cs typeface="Palatino Linotype"/>
              </a:rPr>
              <a:t>Pinecone vector memory</a:t>
            </a:r>
          </a:p>
          <a:p>
            <a:pPr marL="755650" indent="-742950">
              <a:lnSpc>
                <a:spcPct val="15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IN" sz="3200" dirty="0">
                <a:latin typeface="Palatino Linotype"/>
                <a:cs typeface="Palatino Linotype"/>
              </a:rPr>
              <a:t>	</a:t>
            </a:r>
            <a:r>
              <a:rPr lang="en-IN" sz="3200" dirty="0" smtClean="0">
                <a:latin typeface="Palatino Linotype"/>
                <a:cs typeface="Palatino Linotype"/>
              </a:rPr>
              <a:t>External data sources (</a:t>
            </a:r>
            <a:r>
              <a:rPr lang="en-IN" sz="3200" dirty="0" err="1" smtClean="0">
                <a:latin typeface="Palatino Linotype"/>
                <a:cs typeface="Palatino Linotype"/>
              </a:rPr>
              <a:t>arXiv</a:t>
            </a:r>
            <a:r>
              <a:rPr lang="en-IN" sz="3200" dirty="0" smtClean="0">
                <a:latin typeface="Palatino Linotype"/>
                <a:cs typeface="Palatino Linotype"/>
              </a:rPr>
              <a:t> + Web)</a:t>
            </a:r>
            <a:endParaRPr lang="en-IN" sz="2400" b="1" dirty="0" smtClean="0">
              <a:latin typeface="Cambria" pitchFamily="18" charset="0"/>
              <a:ea typeface="Cambria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849616" y="9709005"/>
            <a:ext cx="3434079" cy="22377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>
                <a:solidFill>
                  <a:schemeClr val="tx1"/>
                </a:solidFill>
              </a:rPr>
              <a:t>Department</a:t>
            </a:r>
            <a:r>
              <a:rPr spc="1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114" dirty="0">
                <a:solidFill>
                  <a:schemeClr val="tx1"/>
                </a:solidFill>
              </a:rPr>
              <a:t> </a:t>
            </a:r>
            <a:r>
              <a:rPr spc="70" dirty="0">
                <a:solidFill>
                  <a:schemeClr val="tx1"/>
                </a:solidFill>
              </a:rPr>
              <a:t>CSE(AI&amp;ML),</a:t>
            </a:r>
            <a:r>
              <a:rPr spc="75" dirty="0">
                <a:solidFill>
                  <a:schemeClr val="tx1"/>
                </a:solidFill>
              </a:rPr>
              <a:t> </a:t>
            </a:r>
            <a:r>
              <a:rPr spc="114" dirty="0">
                <a:solidFill>
                  <a:schemeClr val="tx1"/>
                </a:solidFill>
              </a:rPr>
              <a:t>MCE,</a:t>
            </a:r>
            <a:r>
              <a:rPr spc="16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Hassan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25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xmlns="" id="{ED723E62-55BB-4526-9C25-76A2D7E343B1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xmlns="" id="{F8A359D3-34E1-425B-A101-F5EF8B433FAB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7" t="4970" r="12270" b="2454"/>
          <a:stretch/>
        </p:blipFill>
        <p:spPr>
          <a:xfrm>
            <a:off x="10439400" y="59391"/>
            <a:ext cx="7315200" cy="9311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4851" y="679132"/>
            <a:ext cx="1026414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6000" dirty="0"/>
              <a:t>Agent Responsibilities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7849616" y="9709005"/>
            <a:ext cx="3434079" cy="22377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>
                <a:solidFill>
                  <a:schemeClr val="tx1"/>
                </a:solidFill>
              </a:rPr>
              <a:t>Department</a:t>
            </a:r>
            <a:r>
              <a:rPr spc="1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114" dirty="0">
                <a:solidFill>
                  <a:schemeClr val="tx1"/>
                </a:solidFill>
              </a:rPr>
              <a:t> </a:t>
            </a:r>
            <a:r>
              <a:rPr spc="70" dirty="0">
                <a:solidFill>
                  <a:schemeClr val="tx1"/>
                </a:solidFill>
              </a:rPr>
              <a:t>CSE(AI&amp;ML),</a:t>
            </a:r>
            <a:r>
              <a:rPr spc="75" dirty="0">
                <a:solidFill>
                  <a:schemeClr val="tx1"/>
                </a:solidFill>
              </a:rPr>
              <a:t> </a:t>
            </a:r>
            <a:r>
              <a:rPr spc="114" dirty="0">
                <a:solidFill>
                  <a:schemeClr val="tx1"/>
                </a:solidFill>
              </a:rPr>
              <a:t>MCE,</a:t>
            </a:r>
            <a:r>
              <a:rPr spc="16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Hassan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25" dirty="0">
                <a:solidFill>
                  <a:schemeClr val="tx1"/>
                </a:solidFill>
              </a:rPr>
              <a:t>6</a:t>
            </a:r>
            <a:endParaRPr spc="-25" dirty="0">
              <a:solidFill>
                <a:schemeClr val="tx1"/>
              </a:solidFill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xmlns="" id="{E0960F5C-E17C-4157-ACB4-96239FF18BFC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C960869F-D208-48ED-8AC5-181EC4B65EDE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2324100"/>
            <a:ext cx="14355212" cy="61863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800" b="1" dirty="0" smtClean="0">
                <a:latin typeface="Cambria" pitchFamily="18" charset="0"/>
                <a:ea typeface="Cambria" pitchFamily="18" charset="0"/>
              </a:rPr>
              <a:t>Supervisor Agent:</a:t>
            </a:r>
            <a:r>
              <a:rPr lang="en-IN" sz="2800" dirty="0" smtClean="0">
                <a:latin typeface="Cambria" pitchFamily="18" charset="0"/>
                <a:ea typeface="Cambria" pitchFamily="18" charset="0"/>
              </a:rPr>
              <a:t> Controls iteration count and termination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>
                <a:latin typeface="Cambria" pitchFamily="18" charset="0"/>
                <a:ea typeface="Cambria" pitchFamily="18" charset="0"/>
              </a:rPr>
              <a:t>Domain Scout Agent:</a:t>
            </a:r>
            <a:r>
              <a:rPr lang="en-IN" sz="2800" dirty="0" smtClean="0">
                <a:latin typeface="Cambria" pitchFamily="18" charset="0"/>
                <a:ea typeface="Cambria" pitchFamily="18" charset="0"/>
              </a:rPr>
              <a:t> Discovers emerging domains using </a:t>
            </a:r>
            <a:r>
              <a:rPr lang="en-IN" sz="2800" dirty="0" err="1" smtClean="0">
                <a:latin typeface="Cambria" pitchFamily="18" charset="0"/>
                <a:ea typeface="Cambria" pitchFamily="18" charset="0"/>
              </a:rPr>
              <a:t>arXiv</a:t>
            </a:r>
            <a:r>
              <a:rPr lang="en-IN" sz="2800" dirty="0" smtClean="0">
                <a:latin typeface="Cambria" pitchFamily="18" charset="0"/>
                <a:ea typeface="Cambria" pitchFamily="18" charset="0"/>
              </a:rPr>
              <a:t> (post-2024) and web signals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>
                <a:latin typeface="Cambria" pitchFamily="18" charset="0"/>
                <a:ea typeface="Cambria" pitchFamily="18" charset="0"/>
              </a:rPr>
              <a:t>Question Generator Agent:</a:t>
            </a:r>
            <a:r>
              <a:rPr lang="en-IN" sz="2800" dirty="0" smtClean="0">
                <a:latin typeface="Cambria" pitchFamily="18" charset="0"/>
                <a:ea typeface="Cambria" pitchFamily="18" charset="0"/>
              </a:rPr>
              <a:t> Generates novel research questions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>
                <a:latin typeface="Cambria" pitchFamily="18" charset="0"/>
                <a:ea typeface="Cambria" pitchFamily="18" charset="0"/>
              </a:rPr>
              <a:t>Data Alchemist Agent:</a:t>
            </a:r>
            <a:r>
              <a:rPr lang="en-IN" sz="28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  <a:ea typeface="Cambria" pitchFamily="18" charset="0"/>
              </a:rPr>
              <a:t>Collects and cleans heterogeneous data sources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>
                <a:latin typeface="Cambria" pitchFamily="18" charset="0"/>
                <a:ea typeface="Cambria" pitchFamily="18" charset="0"/>
              </a:rPr>
              <a:t>EDA Agent:</a:t>
            </a:r>
            <a:r>
              <a:rPr lang="en-IN" sz="2800" dirty="0" smtClean="0">
                <a:latin typeface="Cambria" pitchFamily="18" charset="0"/>
                <a:ea typeface="Cambria" pitchFamily="18" charset="0"/>
              </a:rPr>
              <a:t> Identifies patterns and risks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>
                <a:latin typeface="Cambria" pitchFamily="18" charset="0"/>
                <a:ea typeface="Cambria" pitchFamily="18" charset="0"/>
              </a:rPr>
              <a:t>Experiment </a:t>
            </a:r>
            <a:r>
              <a:rPr lang="en-IN" sz="2800" b="1" dirty="0" smtClean="0">
                <a:latin typeface="Cambria" pitchFamily="18" charset="0"/>
                <a:ea typeface="Cambria" pitchFamily="18" charset="0"/>
              </a:rPr>
              <a:t>Designer Agent:</a:t>
            </a:r>
            <a:r>
              <a:rPr lang="en-IN" sz="2800" dirty="0" smtClean="0">
                <a:latin typeface="Cambria" pitchFamily="18" charset="0"/>
                <a:ea typeface="Cambria" pitchFamily="18" charset="0"/>
              </a:rPr>
              <a:t> </a:t>
            </a:r>
            <a:r>
              <a:rPr lang="en-US" sz="2800" dirty="0" smtClean="0">
                <a:latin typeface="Cambria" pitchFamily="18" charset="0"/>
                <a:ea typeface="Cambria" pitchFamily="18" charset="0"/>
              </a:rPr>
              <a:t>Designs and executes lightweight, data-driven experiments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>
                <a:latin typeface="Cambria" pitchFamily="18" charset="0"/>
                <a:ea typeface="Cambria" pitchFamily="18" charset="0"/>
              </a:rPr>
              <a:t>Critic Agent:</a:t>
            </a:r>
            <a:r>
              <a:rPr lang="en-IN" sz="2800" dirty="0" smtClean="0">
                <a:latin typeface="Cambria" pitchFamily="18" charset="0"/>
                <a:ea typeface="Cambria" pitchFamily="18" charset="0"/>
              </a:rPr>
              <a:t> Enforces refinement cycles through rejection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>
                <a:latin typeface="Cambria" pitchFamily="18" charset="0"/>
                <a:ea typeface="Cambria" pitchFamily="18" charset="0"/>
              </a:rPr>
              <a:t>Uncertainty </a:t>
            </a:r>
            <a:r>
              <a:rPr lang="en-IN" sz="2800" b="1" dirty="0" smtClean="0">
                <a:latin typeface="Cambria" pitchFamily="18" charset="0"/>
                <a:ea typeface="Cambria" pitchFamily="18" charset="0"/>
              </a:rPr>
              <a:t>Agent:</a:t>
            </a:r>
            <a:r>
              <a:rPr lang="en-IN" sz="2800" dirty="0" smtClean="0">
                <a:latin typeface="Cambria" pitchFamily="18" charset="0"/>
                <a:ea typeface="Cambria" pitchFamily="18" charset="0"/>
              </a:rPr>
              <a:t> Assigns confidence scores</a:t>
            </a:r>
          </a:p>
          <a:p>
            <a:pPr>
              <a:lnSpc>
                <a:spcPct val="150000"/>
              </a:lnSpc>
            </a:pPr>
            <a:r>
              <a:rPr lang="en-IN" sz="2800" b="1" dirty="0" smtClean="0">
                <a:latin typeface="Cambria" pitchFamily="18" charset="0"/>
                <a:ea typeface="Cambria" pitchFamily="18" charset="0"/>
              </a:rPr>
              <a:t>Paper Writer Agent:</a:t>
            </a:r>
            <a:r>
              <a:rPr lang="en-IN" sz="2800" dirty="0" smtClean="0">
                <a:latin typeface="Cambria" pitchFamily="18" charset="0"/>
                <a:ea typeface="Cambria" pitchFamily="18" charset="0"/>
              </a:rPr>
              <a:t> Produces final research paper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679132"/>
            <a:ext cx="13639800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6000" dirty="0"/>
              <a:t>Data Acquisition &amp; Cleaning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7849616" y="9709005"/>
            <a:ext cx="3434079" cy="22377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>
                <a:solidFill>
                  <a:schemeClr val="tx1"/>
                </a:solidFill>
              </a:rPr>
              <a:t>Department</a:t>
            </a:r>
            <a:r>
              <a:rPr spc="1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114" dirty="0">
                <a:solidFill>
                  <a:schemeClr val="tx1"/>
                </a:solidFill>
              </a:rPr>
              <a:t> </a:t>
            </a:r>
            <a:r>
              <a:rPr spc="70" dirty="0">
                <a:solidFill>
                  <a:schemeClr val="tx1"/>
                </a:solidFill>
              </a:rPr>
              <a:t>CSE(AI&amp;ML),</a:t>
            </a:r>
            <a:r>
              <a:rPr spc="75" dirty="0">
                <a:solidFill>
                  <a:schemeClr val="tx1"/>
                </a:solidFill>
              </a:rPr>
              <a:t> </a:t>
            </a:r>
            <a:r>
              <a:rPr spc="114" dirty="0">
                <a:solidFill>
                  <a:schemeClr val="tx1"/>
                </a:solidFill>
              </a:rPr>
              <a:t>MCE,</a:t>
            </a:r>
            <a:r>
              <a:rPr spc="16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Hassan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25" dirty="0">
                <a:solidFill>
                  <a:schemeClr val="tx1"/>
                </a:solidFill>
              </a:rPr>
              <a:t>7</a:t>
            </a:r>
            <a:endParaRPr spc="-25" dirty="0">
              <a:solidFill>
                <a:schemeClr val="tx1"/>
              </a:solidFill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xmlns="" id="{E0960F5C-E17C-4157-ACB4-96239FF18BFC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C960869F-D208-48ED-8AC5-181EC4B65EDE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2324100"/>
            <a:ext cx="9982200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latin typeface="+mn-lt"/>
              </a:rPr>
              <a:t>Data Sources</a:t>
            </a:r>
            <a:endParaRPr lang="en-US" sz="3200" dirty="0" smtClean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err="1" smtClean="0">
                <a:latin typeface="+mn-lt"/>
              </a:rPr>
              <a:t>arXiv</a:t>
            </a:r>
            <a:r>
              <a:rPr lang="en-US" sz="3200" dirty="0" smtClean="0">
                <a:latin typeface="+mn-lt"/>
              </a:rPr>
              <a:t> research papers (PDF abstracts)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CSV-like metadata derived from </a:t>
            </a:r>
            <a:r>
              <a:rPr lang="en-US" sz="3200" dirty="0" err="1" smtClean="0">
                <a:latin typeface="+mn-lt"/>
              </a:rPr>
              <a:t>arXiv</a:t>
            </a:r>
            <a:r>
              <a:rPr lang="en-US" sz="3200" dirty="0" smtClean="0">
                <a:latin typeface="+mn-lt"/>
              </a:rPr>
              <a:t> (title length, abstract length, publication year)</a:t>
            </a:r>
            <a:endParaRPr lang="en-US" sz="3200" dirty="0">
              <a:latin typeface="+mn-lt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>
                <a:latin typeface="+mn-lt"/>
              </a:rPr>
              <a:t>Web search signals (</a:t>
            </a:r>
            <a:r>
              <a:rPr lang="en-US" sz="3200" dirty="0" err="1" smtClean="0">
                <a:latin typeface="+mn-lt"/>
              </a:rPr>
              <a:t>DuckDuckGo</a:t>
            </a:r>
            <a:r>
              <a:rPr lang="en-US" sz="3200" dirty="0" smtClean="0">
                <a:latin typeface="+mn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3200" b="1" dirty="0" smtClean="0">
                <a:latin typeface="+mn-lt"/>
              </a:rPr>
              <a:t>Processing Includes: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n-lt"/>
              </a:rPr>
              <a:t>	</a:t>
            </a:r>
            <a:r>
              <a:rPr lang="en-US" sz="3200" dirty="0" smtClean="0">
                <a:latin typeface="+mn-lt"/>
              </a:rPr>
              <a:t>Text extraction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n-lt"/>
              </a:rPr>
              <a:t>	</a:t>
            </a:r>
            <a:r>
              <a:rPr lang="en-US" sz="3200" dirty="0" smtClean="0">
                <a:latin typeface="+mn-lt"/>
              </a:rPr>
              <a:t>Metadata summarization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n-lt"/>
              </a:rPr>
              <a:t>	</a:t>
            </a:r>
            <a:r>
              <a:rPr lang="en-US" sz="3200" dirty="0" smtClean="0">
                <a:latin typeface="+mn-lt"/>
              </a:rPr>
              <a:t>Structured representation for downstream agents</a:t>
            </a:r>
            <a:endParaRPr lang="en-IN" dirty="0">
              <a:latin typeface="+mn-lt"/>
            </a:endParaRPr>
          </a:p>
        </p:txBody>
      </p:sp>
      <p:sp>
        <p:nvSpPr>
          <p:cNvPr id="4" name="AutoShape 4" descr="Research Methods: Research Cycl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2628900"/>
            <a:ext cx="6229350" cy="476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724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2400" y="647700"/>
            <a:ext cx="13639800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6000" dirty="0"/>
              <a:t>Iterative </a:t>
            </a:r>
            <a:r>
              <a:rPr lang="en-IN" sz="6000" dirty="0" err="1"/>
              <a:t>Agentic</a:t>
            </a:r>
            <a:r>
              <a:rPr lang="en-IN" sz="6000" dirty="0"/>
              <a:t> Loop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7849616" y="9709005"/>
            <a:ext cx="3434079" cy="22377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>
                <a:solidFill>
                  <a:schemeClr val="tx1"/>
                </a:solidFill>
              </a:rPr>
              <a:t>Department</a:t>
            </a:r>
            <a:r>
              <a:rPr spc="125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of</a:t>
            </a:r>
            <a:r>
              <a:rPr spc="114" dirty="0">
                <a:solidFill>
                  <a:schemeClr val="tx1"/>
                </a:solidFill>
              </a:rPr>
              <a:t> </a:t>
            </a:r>
            <a:r>
              <a:rPr spc="70" dirty="0">
                <a:solidFill>
                  <a:schemeClr val="tx1"/>
                </a:solidFill>
              </a:rPr>
              <a:t>CSE(AI&amp;ML),</a:t>
            </a:r>
            <a:r>
              <a:rPr spc="75" dirty="0">
                <a:solidFill>
                  <a:schemeClr val="tx1"/>
                </a:solidFill>
              </a:rPr>
              <a:t> </a:t>
            </a:r>
            <a:r>
              <a:rPr spc="114" dirty="0">
                <a:solidFill>
                  <a:schemeClr val="tx1"/>
                </a:solidFill>
              </a:rPr>
              <a:t>MCE,</a:t>
            </a:r>
            <a:r>
              <a:rPr spc="16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Hassan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7173956" y="9723745"/>
            <a:ext cx="215900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spc="-25" dirty="0" smtClean="0">
                <a:solidFill>
                  <a:schemeClr val="tx1"/>
                </a:solidFill>
              </a:rPr>
              <a:t>8</a:t>
            </a:r>
            <a:endParaRPr spc="-25" dirty="0">
              <a:solidFill>
                <a:schemeClr val="tx1"/>
              </a:solidFill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xmlns="" id="{E0960F5C-E17C-4157-ACB4-96239FF18BFC}"/>
              </a:ext>
            </a:extLst>
          </p:cNvPr>
          <p:cNvSpPr/>
          <p:nvPr/>
        </p:nvSpPr>
        <p:spPr>
          <a:xfrm>
            <a:off x="0" y="9419765"/>
            <a:ext cx="18288000" cy="0"/>
          </a:xfrm>
          <a:prstGeom prst="line">
            <a:avLst/>
          </a:prstGeom>
          <a:ln w="9525" cap="flat">
            <a:solidFill>
              <a:srgbClr val="23593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object 5">
            <a:extLst>
              <a:ext uri="{FF2B5EF4-FFF2-40B4-BE49-F238E27FC236}">
                <a16:creationId xmlns:a16="http://schemas.microsoft.com/office/drawing/2014/main" xmlns="" id="{C960869F-D208-48ED-8AC5-181EC4B65EDE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917575" y="9729254"/>
            <a:ext cx="864235" cy="22313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pc="-10" dirty="0" smtClean="0">
                <a:solidFill>
                  <a:schemeClr val="tx1"/>
                </a:solidFill>
              </a:rPr>
              <a:t>31</a:t>
            </a:r>
            <a:r>
              <a:rPr spc="-10" dirty="0" smtClean="0">
                <a:solidFill>
                  <a:schemeClr val="tx1"/>
                </a:solidFill>
              </a:rPr>
              <a:t>-</a:t>
            </a:r>
            <a:r>
              <a:rPr lang="en-US" spc="-10" dirty="0">
                <a:solidFill>
                  <a:schemeClr val="tx1"/>
                </a:solidFill>
              </a:rPr>
              <a:t>12</a:t>
            </a:r>
            <a:r>
              <a:rPr spc="-10" dirty="0">
                <a:solidFill>
                  <a:schemeClr val="tx1"/>
                </a:solidFill>
              </a:rPr>
              <a:t>-</a:t>
            </a:r>
            <a:r>
              <a:rPr spc="-20" dirty="0">
                <a:solidFill>
                  <a:schemeClr val="tx1"/>
                </a:solidFill>
              </a:rPr>
              <a:t>2025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2324100"/>
            <a:ext cx="9525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Initial experiment is intentionally rejected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Critic Agent enforces refinement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Supervisor Agent loops execution (up to 5 iterations)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Each iteration improves hypothesis and experimental rigor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Cambria" pitchFamily="18" charset="0"/>
                <a:ea typeface="Cambria" pitchFamily="18" charset="0"/>
              </a:rPr>
              <a:t>Loop terminates on ACCEPT decision or iteration limit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2552700"/>
            <a:ext cx="636905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602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3456</TotalTime>
  <Words>600</Words>
  <Application>Microsoft Office PowerPoint</Application>
  <PresentationFormat>Custom</PresentationFormat>
  <Paragraphs>147</Paragraphs>
  <Slides>14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Research Assistant for Emerging Scientific Domains</vt:lpstr>
      <vt:lpstr>Agenda</vt:lpstr>
      <vt:lpstr>Problem Understanding</vt:lpstr>
      <vt:lpstr>Objectives</vt:lpstr>
      <vt:lpstr>Why Agentic Architecture </vt:lpstr>
      <vt:lpstr>System Architecture</vt:lpstr>
      <vt:lpstr>Agent Responsibilities</vt:lpstr>
      <vt:lpstr>Data Acquisition &amp; Cleaning</vt:lpstr>
      <vt:lpstr>Iterative Agentic Loop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Malnad College of Engineering Department of CSE</dc:title>
  <dc:creator>Samyuktha HS</dc:creator>
  <cp:lastModifiedBy>NITHYASHREE</cp:lastModifiedBy>
  <cp:revision>71</cp:revision>
  <dcterms:created xsi:type="dcterms:W3CDTF">2025-07-06T09:07:45Z</dcterms:created>
  <dcterms:modified xsi:type="dcterms:W3CDTF">2026-01-01T16:41:25Z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2025-07-06T00:00:00Z</vt:filetime>
  </property>
  <property fmtid="{D5CDD505-2E9C-101B-9397-08002B2CF9AE}" pid="3" name="LastSaved">
    <vt:filetime>2025-07-06T00:00:00Z</vt:filetime>
  </property>
</Properties>
</file>